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8" r:id="rId4"/>
    <p:sldId id="260" r:id="rId5"/>
    <p:sldId id="259"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413B76F-C6D1-4E0D-95F2-BBA5EBD8A6A0}" type="datetimeFigureOut">
              <a:rPr lang="en-US" smtClean="0"/>
              <a:t>5/29/2023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280E18AA-E7B6-41D5-8C9B-BA2B04030379}" type="slidenum">
              <a:rPr lang="en-US" smtClean="0"/>
              <a:t>‹#›</a:t>
            </a:fld>
            <a:endParaRPr lang="en-US"/>
          </a:p>
        </p:txBody>
      </p:sp>
    </p:spTree>
    <p:extLst>
      <p:ext uri="{BB962C8B-B14F-4D97-AF65-F5344CB8AC3E}">
        <p14:creationId xmlns:p14="http://schemas.microsoft.com/office/powerpoint/2010/main" val="55329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3B76F-C6D1-4E0D-95F2-BBA5EBD8A6A0}"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194079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3B76F-C6D1-4E0D-95F2-BBA5EBD8A6A0}"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291382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13B76F-C6D1-4E0D-95F2-BBA5EBD8A6A0}"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4191343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13B76F-C6D1-4E0D-95F2-BBA5EBD8A6A0}" type="datetimeFigureOut">
              <a:rPr lang="en-US" smtClean="0"/>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809917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13B76F-C6D1-4E0D-95F2-BBA5EBD8A6A0}"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425115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13B76F-C6D1-4E0D-95F2-BBA5EBD8A6A0}" type="datetimeFigureOut">
              <a:rPr lang="en-US" smtClean="0"/>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3569873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13B76F-C6D1-4E0D-95F2-BBA5EBD8A6A0}" type="datetimeFigureOut">
              <a:rPr lang="en-US" smtClean="0"/>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787244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13B76F-C6D1-4E0D-95F2-BBA5EBD8A6A0}" type="datetimeFigureOut">
              <a:rPr lang="en-US" smtClean="0"/>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0E18AA-E7B6-41D5-8C9B-BA2B04030379}" type="slidenum">
              <a:rPr lang="en-US" smtClean="0"/>
              <a:t>‹#›</a:t>
            </a:fld>
            <a:endParaRPr lang="en-US"/>
          </a:p>
        </p:txBody>
      </p:sp>
    </p:spTree>
    <p:extLst>
      <p:ext uri="{BB962C8B-B14F-4D97-AF65-F5344CB8AC3E}">
        <p14:creationId xmlns:p14="http://schemas.microsoft.com/office/powerpoint/2010/main" val="230726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413B76F-C6D1-4E0D-95F2-BBA5EBD8A6A0}" type="datetimeFigureOut">
              <a:rPr lang="en-US" smtClean="0"/>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280E18AA-E7B6-41D5-8C9B-BA2B04030379}" type="slidenum">
              <a:rPr lang="en-US" smtClean="0"/>
              <a:t>‹#›</a:t>
            </a:fld>
            <a:endParaRPr lang="en-US"/>
          </a:p>
        </p:txBody>
      </p:sp>
    </p:spTree>
    <p:extLst>
      <p:ext uri="{BB962C8B-B14F-4D97-AF65-F5344CB8AC3E}">
        <p14:creationId xmlns:p14="http://schemas.microsoft.com/office/powerpoint/2010/main" val="539118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413B76F-C6D1-4E0D-95F2-BBA5EBD8A6A0}" type="datetimeFigureOut">
              <a:rPr lang="en-US" smtClean="0"/>
              <a:t>5/29/2023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280E18AA-E7B6-41D5-8C9B-BA2B04030379}" type="slidenum">
              <a:rPr lang="en-US" smtClean="0"/>
              <a:t>‹#›</a:t>
            </a:fld>
            <a:endParaRPr lang="en-US"/>
          </a:p>
        </p:txBody>
      </p:sp>
    </p:spTree>
    <p:extLst>
      <p:ext uri="{BB962C8B-B14F-4D97-AF65-F5344CB8AC3E}">
        <p14:creationId xmlns:p14="http://schemas.microsoft.com/office/powerpoint/2010/main" val="215675397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413B76F-C6D1-4E0D-95F2-BBA5EBD8A6A0}" type="datetimeFigureOut">
              <a:rPr lang="en-US" smtClean="0"/>
              <a:t>5/29/2023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280E18AA-E7B6-41D5-8C9B-BA2B04030379}" type="slidenum">
              <a:rPr lang="en-US" smtClean="0"/>
              <a:t>‹#›</a:t>
            </a:fld>
            <a:endParaRPr lang="en-US"/>
          </a:p>
        </p:txBody>
      </p:sp>
    </p:spTree>
    <p:extLst>
      <p:ext uri="{BB962C8B-B14F-4D97-AF65-F5344CB8AC3E}">
        <p14:creationId xmlns:p14="http://schemas.microsoft.com/office/powerpoint/2010/main" val="11691817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1drv.ms/x/s!AsjEYlOu_Hj2l20riirtzGc-vBH3"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A325-588A-15A4-56E5-9143C3656579}"/>
              </a:ext>
            </a:extLst>
          </p:cNvPr>
          <p:cNvSpPr>
            <a:spLocks noGrp="1"/>
          </p:cNvSpPr>
          <p:nvPr>
            <p:ph type="ctrTitle"/>
          </p:nvPr>
        </p:nvSpPr>
        <p:spPr/>
        <p:txBody>
          <a:bodyPr/>
          <a:lstStyle/>
          <a:p>
            <a:r>
              <a:rPr lang="en-US" dirty="0"/>
              <a:t>IMDb MOVIE ANALYSIS</a:t>
            </a:r>
          </a:p>
        </p:txBody>
      </p:sp>
      <p:sp>
        <p:nvSpPr>
          <p:cNvPr id="3" name="Subtitle 2">
            <a:extLst>
              <a:ext uri="{FF2B5EF4-FFF2-40B4-BE49-F238E27FC236}">
                <a16:creationId xmlns:a16="http://schemas.microsoft.com/office/drawing/2014/main" id="{FA4BCDB8-CC2B-E24C-205F-0286A55D1BB7}"/>
              </a:ext>
            </a:extLst>
          </p:cNvPr>
          <p:cNvSpPr>
            <a:spLocks noGrp="1"/>
          </p:cNvSpPr>
          <p:nvPr>
            <p:ph type="subTitle" idx="1"/>
          </p:nvPr>
        </p:nvSpPr>
        <p:spPr/>
        <p:txBody>
          <a:bodyPr/>
          <a:lstStyle/>
          <a:p>
            <a:r>
              <a:rPr lang="en-US" dirty="0"/>
              <a:t>FINAL PROJECT-1</a:t>
            </a:r>
          </a:p>
        </p:txBody>
      </p:sp>
      <p:pic>
        <p:nvPicPr>
          <p:cNvPr id="1026" name="Picture 2" descr="...">
            <a:extLst>
              <a:ext uri="{FF2B5EF4-FFF2-40B4-BE49-F238E27FC236}">
                <a16:creationId xmlns:a16="http://schemas.microsoft.com/office/drawing/2014/main" id="{50F624A1-AFA6-3D05-8878-260D4AA84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861" y="176071"/>
            <a:ext cx="911286" cy="303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CB8DB2-0508-336A-9D16-F5626A611B06}"/>
              </a:ext>
            </a:extLst>
          </p:cNvPr>
          <p:cNvSpPr txBox="1"/>
          <p:nvPr/>
        </p:nvSpPr>
        <p:spPr>
          <a:xfrm>
            <a:off x="10281719" y="6301212"/>
            <a:ext cx="1910281" cy="369332"/>
          </a:xfrm>
          <a:prstGeom prst="rect">
            <a:avLst/>
          </a:prstGeom>
          <a:noFill/>
        </p:spPr>
        <p:txBody>
          <a:bodyPr wrap="square" rtlCol="0">
            <a:spAutoFit/>
          </a:bodyPr>
          <a:lstStyle/>
          <a:p>
            <a:r>
              <a:rPr lang="en-US" dirty="0">
                <a:solidFill>
                  <a:schemeClr val="bg1"/>
                </a:solidFill>
              </a:rPr>
              <a:t>~ ARYAN AUDITTO</a:t>
            </a:r>
          </a:p>
        </p:txBody>
      </p:sp>
      <p:pic>
        <p:nvPicPr>
          <p:cNvPr id="1028" name="Picture 4" descr="IMDb Logo transparent PNG - StickPNG">
            <a:extLst>
              <a:ext uri="{FF2B5EF4-FFF2-40B4-BE49-F238E27FC236}">
                <a16:creationId xmlns:a16="http://schemas.microsoft.com/office/drawing/2014/main" id="{91886656-9586-996F-163F-58F2D889E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346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4. </a:t>
            </a:r>
            <a:r>
              <a:rPr lang="en-US" b="1" i="0" dirty="0">
                <a:effectLst/>
                <a:latin typeface="Arial" panose="020B0604020202020204" pitchFamily="34" charset="0"/>
                <a:cs typeface="Arial" panose="020B0604020202020204" pitchFamily="34" charset="0"/>
              </a:rPr>
              <a:t>Best Directors :-</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44DDA4A-00C4-3E63-921F-0F94F7F8E81E}"/>
              </a:ext>
            </a:extLst>
          </p:cNvPr>
          <p:cNvPicPr>
            <a:picLocks noChangeAspect="1"/>
          </p:cNvPicPr>
          <p:nvPr/>
        </p:nvPicPr>
        <p:blipFill rotWithShape="1">
          <a:blip r:embed="rId2">
            <a:extLst>
              <a:ext uri="{28A0092B-C50C-407E-A947-70E740481C1C}">
                <a14:useLocalDpi xmlns:a14="http://schemas.microsoft.com/office/drawing/2010/main" val="0"/>
              </a:ext>
            </a:extLst>
          </a:blip>
          <a:srcRect l="13069" t="24951" r="7624" b="12079"/>
          <a:stretch/>
        </p:blipFill>
        <p:spPr>
          <a:xfrm>
            <a:off x="622925" y="1249377"/>
            <a:ext cx="10946149" cy="4888871"/>
          </a:xfrm>
          <a:prstGeom prst="rect">
            <a:avLst/>
          </a:prstGeom>
        </p:spPr>
      </p:pic>
      <p:sp>
        <p:nvSpPr>
          <p:cNvPr id="6" name="Speech Bubble: Rectangle 5">
            <a:extLst>
              <a:ext uri="{FF2B5EF4-FFF2-40B4-BE49-F238E27FC236}">
                <a16:creationId xmlns:a16="http://schemas.microsoft.com/office/drawing/2014/main" id="{9631C593-5C46-8558-AC45-5F928A2A5390}"/>
              </a:ext>
            </a:extLst>
          </p:cNvPr>
          <p:cNvSpPr/>
          <p:nvPr/>
        </p:nvSpPr>
        <p:spPr>
          <a:xfrm>
            <a:off x="8401615" y="1946494"/>
            <a:ext cx="2489703" cy="1219955"/>
          </a:xfrm>
          <a:prstGeom prst="wedgeRectCallout">
            <a:avLst>
              <a:gd name="adj1" fmla="val -47054"/>
              <a:gd name="adj2" fmla="val 8303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solidFill>
                  <a:schemeClr val="bg1"/>
                </a:solidFill>
                <a:latin typeface="Arial" panose="020B0604020202020204" pitchFamily="34" charset="0"/>
                <a:cs typeface="Arial" panose="020B0604020202020204" pitchFamily="34" charset="0"/>
              </a:rPr>
              <a:t>SHOWS THE BEST DIRECTORS ACCORDING TO IMDb SCORE </a:t>
            </a:r>
          </a:p>
          <a:p>
            <a:pPr algn="ctr"/>
            <a:endParaRPr lang="en-US" sz="1200" b="1" dirty="0">
              <a:solidFill>
                <a:schemeClr val="bg1"/>
              </a:solidFill>
              <a:latin typeface="Arial" panose="020B0604020202020204" pitchFamily="34" charset="0"/>
              <a:cs typeface="Arial" panose="020B0604020202020204" pitchFamily="34" charset="0"/>
            </a:endParaRPr>
          </a:p>
          <a:p>
            <a:pPr algn="ctr"/>
            <a:r>
              <a:rPr lang="en-US" sz="1200" b="1" dirty="0">
                <a:solidFill>
                  <a:schemeClr val="bg1"/>
                </a:solidFill>
                <a:latin typeface="Arial" panose="020B0604020202020204" pitchFamily="34" charset="0"/>
                <a:cs typeface="Arial" panose="020B0604020202020204" pitchFamily="34" charset="0"/>
              </a:rPr>
              <a:t>Majid Majidi is the best director according to analysis</a:t>
            </a:r>
          </a:p>
        </p:txBody>
      </p:sp>
      <p:pic>
        <p:nvPicPr>
          <p:cNvPr id="7" name="Picture 4" descr="IMDb Logo transparent PNG - StickPNG">
            <a:extLst>
              <a:ext uri="{FF2B5EF4-FFF2-40B4-BE49-F238E27FC236}">
                <a16:creationId xmlns:a16="http://schemas.microsoft.com/office/drawing/2014/main" id="{78E55EC8-3DAE-2EC1-8558-D15B72500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77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 </a:t>
            </a:r>
            <a:r>
              <a:rPr lang="en-US" b="1" i="0" dirty="0">
                <a:effectLst/>
                <a:latin typeface="Arial" panose="020B0604020202020204" pitchFamily="34" charset="0"/>
                <a:cs typeface="Arial" panose="020B0604020202020204" pitchFamily="34" charset="0"/>
              </a:rPr>
              <a:t>Popular Genres :-</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D4E5EEB-7CB2-6DAC-6960-6BDE54C3730B}"/>
              </a:ext>
            </a:extLst>
          </p:cNvPr>
          <p:cNvPicPr>
            <a:picLocks noChangeAspect="1"/>
          </p:cNvPicPr>
          <p:nvPr/>
        </p:nvPicPr>
        <p:blipFill rotWithShape="1">
          <a:blip r:embed="rId2">
            <a:extLst>
              <a:ext uri="{28A0092B-C50C-407E-A947-70E740481C1C}">
                <a14:useLocalDpi xmlns:a14="http://schemas.microsoft.com/office/drawing/2010/main" val="0"/>
              </a:ext>
            </a:extLst>
          </a:blip>
          <a:srcRect l="1262" t="25874" r="82105" b="33333"/>
          <a:stretch/>
        </p:blipFill>
        <p:spPr>
          <a:xfrm>
            <a:off x="4027282" y="1055171"/>
            <a:ext cx="4137435" cy="5305918"/>
          </a:xfrm>
          <a:prstGeom prst="rect">
            <a:avLst/>
          </a:prstGeom>
        </p:spPr>
      </p:pic>
      <p:pic>
        <p:nvPicPr>
          <p:cNvPr id="6" name="Picture 4" descr="IMDb Logo transparent PNG - StickPNG">
            <a:extLst>
              <a:ext uri="{FF2B5EF4-FFF2-40B4-BE49-F238E27FC236}">
                <a16:creationId xmlns:a16="http://schemas.microsoft.com/office/drawing/2014/main" id="{C57C006A-A198-AB79-48C7-7FE7D0DDB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916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5. </a:t>
            </a:r>
            <a:r>
              <a:rPr lang="en-US" b="1" i="0" dirty="0">
                <a:effectLst/>
                <a:latin typeface="Arial" panose="020B0604020202020204" pitchFamily="34" charset="0"/>
                <a:cs typeface="Arial" panose="020B0604020202020204" pitchFamily="34" charset="0"/>
              </a:rPr>
              <a:t>Popular Genres :-</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C4C7AFB-08DE-FE21-B3A3-45E4D770A102}"/>
              </a:ext>
            </a:extLst>
          </p:cNvPr>
          <p:cNvPicPr>
            <a:picLocks noChangeAspect="1"/>
          </p:cNvPicPr>
          <p:nvPr/>
        </p:nvPicPr>
        <p:blipFill rotWithShape="1">
          <a:blip r:embed="rId2">
            <a:extLst>
              <a:ext uri="{28A0092B-C50C-407E-A947-70E740481C1C}">
                <a14:useLocalDpi xmlns:a14="http://schemas.microsoft.com/office/drawing/2010/main" val="0"/>
              </a:ext>
            </a:extLst>
          </a:blip>
          <a:srcRect l="3639" t="27987" r="3837" b="9704"/>
          <a:stretch/>
        </p:blipFill>
        <p:spPr>
          <a:xfrm>
            <a:off x="217284" y="1169757"/>
            <a:ext cx="11706131" cy="5143632"/>
          </a:xfrm>
          <a:prstGeom prst="rect">
            <a:avLst/>
          </a:prstGeom>
        </p:spPr>
      </p:pic>
      <p:pic>
        <p:nvPicPr>
          <p:cNvPr id="7" name="Picture 4" descr="IMDb Logo transparent PNG - StickPNG">
            <a:extLst>
              <a:ext uri="{FF2B5EF4-FFF2-40B4-BE49-F238E27FC236}">
                <a16:creationId xmlns:a16="http://schemas.microsoft.com/office/drawing/2014/main" id="{84D54B72-2DA7-C007-A911-892C3953E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304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F8847DB-DEB1-54EE-FF0D-4B98C013B532}"/>
              </a:ext>
            </a:extLst>
          </p:cNvPr>
          <p:cNvPicPr>
            <a:picLocks noChangeAspect="1"/>
          </p:cNvPicPr>
          <p:nvPr/>
        </p:nvPicPr>
        <p:blipFill rotWithShape="1">
          <a:blip r:embed="rId2">
            <a:extLst>
              <a:ext uri="{28A0092B-C50C-407E-A947-70E740481C1C}">
                <a14:useLocalDpi xmlns:a14="http://schemas.microsoft.com/office/drawing/2010/main" val="0"/>
              </a:ext>
            </a:extLst>
          </a:blip>
          <a:srcRect l="1188" t="26007" r="77946" b="9571"/>
          <a:stretch/>
        </p:blipFill>
        <p:spPr>
          <a:xfrm>
            <a:off x="1257822" y="1176949"/>
            <a:ext cx="3268908" cy="5514519"/>
          </a:xfrm>
          <a:prstGeom prst="rect">
            <a:avLst/>
          </a:prstGeom>
        </p:spPr>
      </p:pic>
      <p:pic>
        <p:nvPicPr>
          <p:cNvPr id="11" name="Picture 10">
            <a:extLst>
              <a:ext uri="{FF2B5EF4-FFF2-40B4-BE49-F238E27FC236}">
                <a16:creationId xmlns:a16="http://schemas.microsoft.com/office/drawing/2014/main" id="{71EBFEC6-6099-A21E-9E63-39A1191C53F0}"/>
              </a:ext>
            </a:extLst>
          </p:cNvPr>
          <p:cNvPicPr>
            <a:picLocks noChangeAspect="1"/>
          </p:cNvPicPr>
          <p:nvPr/>
        </p:nvPicPr>
        <p:blipFill rotWithShape="1">
          <a:blip r:embed="rId3">
            <a:extLst>
              <a:ext uri="{28A0092B-C50C-407E-A947-70E740481C1C}">
                <a14:useLocalDpi xmlns:a14="http://schemas.microsoft.com/office/drawing/2010/main" val="0"/>
              </a:ext>
            </a:extLst>
          </a:blip>
          <a:srcRect l="1262" t="22047" r="78094" b="9439"/>
          <a:stretch/>
        </p:blipFill>
        <p:spPr>
          <a:xfrm>
            <a:off x="7131734" y="1175539"/>
            <a:ext cx="2953826" cy="5514519"/>
          </a:xfrm>
          <a:prstGeom prst="rect">
            <a:avLst/>
          </a:prstGeom>
        </p:spPr>
      </p:pic>
      <p:sp>
        <p:nvSpPr>
          <p:cNvPr id="13" name="TextBox 12">
            <a:extLst>
              <a:ext uri="{FF2B5EF4-FFF2-40B4-BE49-F238E27FC236}">
                <a16:creationId xmlns:a16="http://schemas.microsoft.com/office/drawing/2014/main" id="{4206F470-2B61-BF4E-DBFC-F9519A604EFF}"/>
              </a:ext>
            </a:extLst>
          </p:cNvPr>
          <p:cNvSpPr txBox="1"/>
          <p:nvPr/>
        </p:nvSpPr>
        <p:spPr>
          <a:xfrm>
            <a:off x="2136618" y="586615"/>
            <a:ext cx="6916847"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 for num_critic_for_reviews</a:t>
            </a:r>
          </a:p>
        </p:txBody>
      </p:sp>
      <p:pic>
        <p:nvPicPr>
          <p:cNvPr id="14" name="Picture 4" descr="IMDb Logo transparent PNG - StickPNG">
            <a:extLst>
              <a:ext uri="{FF2B5EF4-FFF2-40B4-BE49-F238E27FC236}">
                <a16:creationId xmlns:a16="http://schemas.microsoft.com/office/drawing/2014/main" id="{61B2816F-FB79-6E59-DE73-848F2BA54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95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31186D0-20FD-FDD9-3BEC-5A5F82E2D7D3}"/>
              </a:ext>
            </a:extLst>
          </p:cNvPr>
          <p:cNvPicPr>
            <a:picLocks noChangeAspect="1"/>
          </p:cNvPicPr>
          <p:nvPr/>
        </p:nvPicPr>
        <p:blipFill rotWithShape="1">
          <a:blip r:embed="rId2">
            <a:extLst>
              <a:ext uri="{28A0092B-C50C-407E-A947-70E740481C1C}">
                <a14:useLocalDpi xmlns:a14="http://schemas.microsoft.com/office/drawing/2010/main" val="0"/>
              </a:ext>
            </a:extLst>
          </a:blip>
          <a:srcRect l="17451" t="27591" r="13267" b="17756"/>
          <a:stretch/>
        </p:blipFill>
        <p:spPr>
          <a:xfrm>
            <a:off x="364153" y="1428587"/>
            <a:ext cx="11463694" cy="4762123"/>
          </a:xfrm>
          <a:prstGeom prst="rect">
            <a:avLst/>
          </a:prstGeom>
        </p:spPr>
      </p:pic>
      <p:pic>
        <p:nvPicPr>
          <p:cNvPr id="2" name="Picture 4" descr="IMDb Logo transparent PNG - StickPNG">
            <a:extLst>
              <a:ext uri="{FF2B5EF4-FFF2-40B4-BE49-F238E27FC236}">
                <a16:creationId xmlns:a16="http://schemas.microsoft.com/office/drawing/2014/main" id="{306F38E6-881F-0356-7762-532429045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423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ADD55D4-CC97-1758-3749-743F560DD590}"/>
              </a:ext>
            </a:extLst>
          </p:cNvPr>
          <p:cNvSpPr txBox="1"/>
          <p:nvPr/>
        </p:nvSpPr>
        <p:spPr>
          <a:xfrm>
            <a:off x="2136618" y="586615"/>
            <a:ext cx="6916847"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Mean for num_users_for_reviews</a:t>
            </a:r>
          </a:p>
          <a:p>
            <a:pPr algn="ctr"/>
            <a:endParaRPr lang="en-US" b="1" dirty="0">
              <a:latin typeface="Arial" panose="020B0604020202020204" pitchFamily="34" charset="0"/>
              <a:cs typeface="Arial" panose="020B0604020202020204" pitchFamily="34" charset="0"/>
            </a:endParaRPr>
          </a:p>
        </p:txBody>
      </p:sp>
      <p:pic>
        <p:nvPicPr>
          <p:cNvPr id="9" name="Picture 4" descr="IMDb Logo transparent PNG - StickPNG">
            <a:extLst>
              <a:ext uri="{FF2B5EF4-FFF2-40B4-BE49-F238E27FC236}">
                <a16:creationId xmlns:a16="http://schemas.microsoft.com/office/drawing/2014/main" id="{846EA797-C822-7477-438D-8E50E4B34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81F7D02-1A27-23BE-5313-1BB6BD769998}"/>
              </a:ext>
            </a:extLst>
          </p:cNvPr>
          <p:cNvPicPr>
            <a:picLocks noChangeAspect="1"/>
          </p:cNvPicPr>
          <p:nvPr/>
        </p:nvPicPr>
        <p:blipFill rotWithShape="1">
          <a:blip r:embed="rId3">
            <a:extLst>
              <a:ext uri="{28A0092B-C50C-407E-A947-70E740481C1C}">
                <a14:useLocalDpi xmlns:a14="http://schemas.microsoft.com/office/drawing/2010/main" val="0"/>
              </a:ext>
            </a:extLst>
          </a:blip>
          <a:srcRect l="1262" t="25742" r="77054" b="9571"/>
          <a:stretch/>
        </p:blipFill>
        <p:spPr>
          <a:xfrm>
            <a:off x="1013987" y="1221164"/>
            <a:ext cx="3711922" cy="5419553"/>
          </a:xfrm>
          <a:prstGeom prst="rect">
            <a:avLst/>
          </a:prstGeom>
        </p:spPr>
      </p:pic>
      <p:pic>
        <p:nvPicPr>
          <p:cNvPr id="10" name="Picture 9">
            <a:extLst>
              <a:ext uri="{FF2B5EF4-FFF2-40B4-BE49-F238E27FC236}">
                <a16:creationId xmlns:a16="http://schemas.microsoft.com/office/drawing/2014/main" id="{61CF64F6-03FA-03DC-6589-F794E6262F7C}"/>
              </a:ext>
            </a:extLst>
          </p:cNvPr>
          <p:cNvPicPr>
            <a:picLocks noChangeAspect="1"/>
          </p:cNvPicPr>
          <p:nvPr/>
        </p:nvPicPr>
        <p:blipFill rotWithShape="1">
          <a:blip r:embed="rId4">
            <a:extLst>
              <a:ext uri="{28A0092B-C50C-407E-A947-70E740481C1C}">
                <a14:useLocalDpi xmlns:a14="http://schemas.microsoft.com/office/drawing/2010/main" val="0"/>
              </a:ext>
            </a:extLst>
          </a:blip>
          <a:srcRect l="1262" t="21914" r="77129" b="9571"/>
          <a:stretch/>
        </p:blipFill>
        <p:spPr>
          <a:xfrm>
            <a:off x="7161292" y="1221164"/>
            <a:ext cx="3340728" cy="5414594"/>
          </a:xfrm>
          <a:prstGeom prst="rect">
            <a:avLst/>
          </a:prstGeom>
        </p:spPr>
      </p:pic>
    </p:spTree>
    <p:extLst>
      <p:ext uri="{BB962C8B-B14F-4D97-AF65-F5344CB8AC3E}">
        <p14:creationId xmlns:p14="http://schemas.microsoft.com/office/powerpoint/2010/main" val="225555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8" name="Picture 4" descr="IMDb Logo transparent PNG - StickPNG">
            <a:extLst>
              <a:ext uri="{FF2B5EF4-FFF2-40B4-BE49-F238E27FC236}">
                <a16:creationId xmlns:a16="http://schemas.microsoft.com/office/drawing/2014/main" id="{2EB6739D-D7F5-4A89-9AA0-ED59025AE2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8C4F6F5-2A5C-9457-019C-983672079DEB}"/>
              </a:ext>
            </a:extLst>
          </p:cNvPr>
          <p:cNvPicPr>
            <a:picLocks noChangeAspect="1"/>
          </p:cNvPicPr>
          <p:nvPr/>
        </p:nvPicPr>
        <p:blipFill rotWithShape="1">
          <a:blip r:embed="rId3">
            <a:extLst>
              <a:ext uri="{28A0092B-C50C-407E-A947-70E740481C1C}">
                <a14:useLocalDpi xmlns:a14="http://schemas.microsoft.com/office/drawing/2010/main" val="0"/>
              </a:ext>
            </a:extLst>
          </a:blip>
          <a:srcRect l="25841" t="34719" r="9334" b="20660"/>
          <a:stretch/>
        </p:blipFill>
        <p:spPr>
          <a:xfrm>
            <a:off x="402278" y="1430445"/>
            <a:ext cx="11387444" cy="4409039"/>
          </a:xfrm>
          <a:prstGeom prst="rect">
            <a:avLst/>
          </a:prstGeom>
        </p:spPr>
      </p:pic>
    </p:spTree>
    <p:extLst>
      <p:ext uri="{BB962C8B-B14F-4D97-AF65-F5344CB8AC3E}">
        <p14:creationId xmlns:p14="http://schemas.microsoft.com/office/powerpoint/2010/main" val="297141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295EC3E-B9C5-F1E5-40FE-62B952F5A47C}"/>
              </a:ext>
            </a:extLst>
          </p:cNvPr>
          <p:cNvPicPr>
            <a:picLocks noChangeAspect="1"/>
          </p:cNvPicPr>
          <p:nvPr/>
        </p:nvPicPr>
        <p:blipFill rotWithShape="1">
          <a:blip r:embed="rId2">
            <a:extLst>
              <a:ext uri="{28A0092B-C50C-407E-A947-70E740481C1C}">
                <a14:useLocalDpi xmlns:a14="http://schemas.microsoft.com/office/drawing/2010/main" val="0"/>
              </a:ext>
            </a:extLst>
          </a:blip>
          <a:srcRect l="6386" t="16765" r="76758" b="79802"/>
          <a:stretch/>
        </p:blipFill>
        <p:spPr>
          <a:xfrm>
            <a:off x="4329065" y="1276538"/>
            <a:ext cx="3533870" cy="434567"/>
          </a:xfrm>
          <a:prstGeom prst="rect">
            <a:avLst/>
          </a:prstGeom>
        </p:spPr>
      </p:pic>
      <p:pic>
        <p:nvPicPr>
          <p:cNvPr id="9" name="Picture 8">
            <a:extLst>
              <a:ext uri="{FF2B5EF4-FFF2-40B4-BE49-F238E27FC236}">
                <a16:creationId xmlns:a16="http://schemas.microsoft.com/office/drawing/2014/main" id="{4FEE7E83-4C11-7E25-F647-BBD0B35D034A}"/>
              </a:ext>
            </a:extLst>
          </p:cNvPr>
          <p:cNvPicPr>
            <a:picLocks noChangeAspect="1"/>
          </p:cNvPicPr>
          <p:nvPr/>
        </p:nvPicPr>
        <p:blipFill rotWithShape="1">
          <a:blip r:embed="rId3">
            <a:extLst>
              <a:ext uri="{28A0092B-C50C-407E-A947-70E740481C1C}">
                <a14:useLocalDpi xmlns:a14="http://schemas.microsoft.com/office/drawing/2010/main" val="0"/>
              </a:ext>
            </a:extLst>
          </a:blip>
          <a:srcRect l="58738" t="22311" r="37921" b="9175"/>
          <a:stretch/>
        </p:blipFill>
        <p:spPr>
          <a:xfrm>
            <a:off x="2181884" y="1493822"/>
            <a:ext cx="805760" cy="5210270"/>
          </a:xfrm>
          <a:prstGeom prst="rect">
            <a:avLst/>
          </a:prstGeom>
        </p:spPr>
      </p:pic>
      <p:pic>
        <p:nvPicPr>
          <p:cNvPr id="13" name="Picture 12">
            <a:extLst>
              <a:ext uri="{FF2B5EF4-FFF2-40B4-BE49-F238E27FC236}">
                <a16:creationId xmlns:a16="http://schemas.microsoft.com/office/drawing/2014/main" id="{0080D577-95B7-4625-6D4B-558761A2BD2F}"/>
              </a:ext>
            </a:extLst>
          </p:cNvPr>
          <p:cNvPicPr>
            <a:picLocks noChangeAspect="1"/>
          </p:cNvPicPr>
          <p:nvPr/>
        </p:nvPicPr>
        <p:blipFill rotWithShape="1">
          <a:blip r:embed="rId4">
            <a:extLst>
              <a:ext uri="{28A0092B-C50C-407E-A947-70E740481C1C}">
                <a14:useLocalDpi xmlns:a14="http://schemas.microsoft.com/office/drawing/2010/main" val="0"/>
              </a:ext>
            </a:extLst>
          </a:blip>
          <a:srcRect l="1262" t="25611" r="85149" b="53927"/>
          <a:stretch/>
        </p:blipFill>
        <p:spPr>
          <a:xfrm>
            <a:off x="7055665" y="2285501"/>
            <a:ext cx="3533869" cy="2993168"/>
          </a:xfrm>
          <a:prstGeom prst="rect">
            <a:avLst/>
          </a:prstGeom>
        </p:spPr>
      </p:pic>
      <p:cxnSp>
        <p:nvCxnSpPr>
          <p:cNvPr id="15" name="Straight Arrow Connector 14">
            <a:extLst>
              <a:ext uri="{FF2B5EF4-FFF2-40B4-BE49-F238E27FC236}">
                <a16:creationId xmlns:a16="http://schemas.microsoft.com/office/drawing/2014/main" id="{75272114-46D2-B30E-84C1-BA5AF4582646}"/>
              </a:ext>
            </a:extLst>
          </p:cNvPr>
          <p:cNvCxnSpPr>
            <a:cxnSpLocks/>
          </p:cNvCxnSpPr>
          <p:nvPr/>
        </p:nvCxnSpPr>
        <p:spPr>
          <a:xfrm flipH="1">
            <a:off x="3186819" y="1711105"/>
            <a:ext cx="995881" cy="280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E7D4133-9756-CC1E-FD77-87E0E3D8379C}"/>
              </a:ext>
            </a:extLst>
          </p:cNvPr>
          <p:cNvSpPr txBox="1"/>
          <p:nvPr/>
        </p:nvSpPr>
        <p:spPr>
          <a:xfrm>
            <a:off x="1951022" y="679508"/>
            <a:ext cx="8745648" cy="369332"/>
          </a:xfrm>
          <a:prstGeom prst="rect">
            <a:avLst/>
          </a:prstGeom>
          <a:noFill/>
        </p:spPr>
        <p:txBody>
          <a:bodyPr wrap="square" rtlCol="0">
            <a:spAutoFit/>
          </a:bodyPr>
          <a:lstStyle/>
          <a:p>
            <a:r>
              <a:rPr lang="en-US" b="1" i="0" dirty="0">
                <a:effectLst/>
                <a:latin typeface="Arial" panose="020B0604020202020204" pitchFamily="34" charset="0"/>
                <a:cs typeface="Arial" panose="020B0604020202020204" pitchFamily="34" charset="0"/>
              </a:rPr>
              <a:t>Observe the change in number of voted users over decades using a bar chart.</a:t>
            </a:r>
            <a:endParaRPr lang="en-US" b="1" dirty="0">
              <a:latin typeface="Arial" panose="020B0604020202020204" pitchFamily="34" charset="0"/>
              <a:cs typeface="Arial" panose="020B0604020202020204" pitchFamily="34" charset="0"/>
            </a:endParaRPr>
          </a:p>
        </p:txBody>
      </p:sp>
      <p:pic>
        <p:nvPicPr>
          <p:cNvPr id="20" name="Picture 4" descr="IMDb Logo transparent PNG - StickPNG">
            <a:extLst>
              <a:ext uri="{FF2B5EF4-FFF2-40B4-BE49-F238E27FC236}">
                <a16:creationId xmlns:a16="http://schemas.microsoft.com/office/drawing/2014/main" id="{AAFC389B-8A40-F3CB-7D3E-021FC09DEC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0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28CCEB4-771A-6764-BAD8-086BE519EFE8}"/>
              </a:ext>
            </a:extLst>
          </p:cNvPr>
          <p:cNvPicPr>
            <a:picLocks noChangeAspect="1"/>
          </p:cNvPicPr>
          <p:nvPr/>
        </p:nvPicPr>
        <p:blipFill rotWithShape="1">
          <a:blip r:embed="rId2">
            <a:extLst>
              <a:ext uri="{28A0092B-C50C-407E-A947-70E740481C1C}">
                <a14:useLocalDpi xmlns:a14="http://schemas.microsoft.com/office/drawing/2010/main" val="0"/>
              </a:ext>
            </a:extLst>
          </a:blip>
          <a:srcRect l="9653" t="30099" r="32723" b="17095"/>
          <a:stretch/>
        </p:blipFill>
        <p:spPr>
          <a:xfrm>
            <a:off x="932264" y="1023041"/>
            <a:ext cx="10327471" cy="5323438"/>
          </a:xfrm>
          <a:prstGeom prst="rect">
            <a:avLst/>
          </a:prstGeom>
        </p:spPr>
      </p:pic>
      <p:pic>
        <p:nvPicPr>
          <p:cNvPr id="4" name="Picture 4" descr="IMDb Logo transparent PNG - StickPNG">
            <a:extLst>
              <a:ext uri="{FF2B5EF4-FFF2-40B4-BE49-F238E27FC236}">
                <a16:creationId xmlns:a16="http://schemas.microsoft.com/office/drawing/2014/main" id="{EB04EA26-E997-78F5-CAD9-2D8ECF174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148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6. </a:t>
            </a:r>
            <a:r>
              <a:rPr lang="en-US" b="1" i="0" dirty="0">
                <a:effectLst/>
                <a:latin typeface="Arial" panose="020B0604020202020204" pitchFamily="34" charset="0"/>
                <a:cs typeface="Arial" panose="020B0604020202020204" pitchFamily="34" charset="0"/>
              </a:rPr>
              <a:t>Charts :-</a:t>
            </a:r>
            <a:endParaRPr lang="en-US"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51DAD59-1F49-035D-C7FD-D5AB0A4E62E0}"/>
              </a:ext>
            </a:extLst>
          </p:cNvPr>
          <p:cNvPicPr>
            <a:picLocks noChangeAspect="1"/>
          </p:cNvPicPr>
          <p:nvPr/>
        </p:nvPicPr>
        <p:blipFill rotWithShape="1">
          <a:blip r:embed="rId2">
            <a:extLst>
              <a:ext uri="{28A0092B-C50C-407E-A947-70E740481C1C}">
                <a14:useLocalDpi xmlns:a14="http://schemas.microsoft.com/office/drawing/2010/main" val="0"/>
              </a:ext>
            </a:extLst>
          </a:blip>
          <a:srcRect l="6535" t="16898" r="78688" b="80066"/>
          <a:stretch/>
        </p:blipFill>
        <p:spPr>
          <a:xfrm>
            <a:off x="488887" y="1079222"/>
            <a:ext cx="3195536" cy="369332"/>
          </a:xfrm>
          <a:prstGeom prst="rect">
            <a:avLst/>
          </a:prstGeom>
        </p:spPr>
      </p:pic>
      <p:pic>
        <p:nvPicPr>
          <p:cNvPr id="10" name="Picture 9">
            <a:extLst>
              <a:ext uri="{FF2B5EF4-FFF2-40B4-BE49-F238E27FC236}">
                <a16:creationId xmlns:a16="http://schemas.microsoft.com/office/drawing/2014/main" id="{8AE3AD81-5236-8541-1458-D7324F052DD8}"/>
              </a:ext>
            </a:extLst>
          </p:cNvPr>
          <p:cNvPicPr>
            <a:picLocks noChangeAspect="1"/>
          </p:cNvPicPr>
          <p:nvPr/>
        </p:nvPicPr>
        <p:blipFill rotWithShape="1">
          <a:blip r:embed="rId3">
            <a:extLst>
              <a:ext uri="{28A0092B-C50C-407E-A947-70E740481C1C}">
                <a14:useLocalDpi xmlns:a14="http://schemas.microsoft.com/office/drawing/2010/main" val="0"/>
              </a:ext>
            </a:extLst>
          </a:blip>
          <a:srcRect l="6608" t="16898" r="76609" b="80066"/>
          <a:stretch/>
        </p:blipFill>
        <p:spPr>
          <a:xfrm>
            <a:off x="4281449" y="1079222"/>
            <a:ext cx="3629102" cy="369332"/>
          </a:xfrm>
          <a:prstGeom prst="rect">
            <a:avLst/>
          </a:prstGeom>
        </p:spPr>
      </p:pic>
      <p:pic>
        <p:nvPicPr>
          <p:cNvPr id="12" name="Picture 11">
            <a:extLst>
              <a:ext uri="{FF2B5EF4-FFF2-40B4-BE49-F238E27FC236}">
                <a16:creationId xmlns:a16="http://schemas.microsoft.com/office/drawing/2014/main" id="{9ACA33AB-A4AB-BCCF-F4F6-A668DACA24EE}"/>
              </a:ext>
            </a:extLst>
          </p:cNvPr>
          <p:cNvPicPr>
            <a:picLocks noChangeAspect="1"/>
          </p:cNvPicPr>
          <p:nvPr/>
        </p:nvPicPr>
        <p:blipFill rotWithShape="1">
          <a:blip r:embed="rId4">
            <a:extLst>
              <a:ext uri="{28A0092B-C50C-407E-A947-70E740481C1C}">
                <a14:useLocalDpi xmlns:a14="http://schemas.microsoft.com/office/drawing/2010/main" val="0"/>
              </a:ext>
            </a:extLst>
          </a:blip>
          <a:srcRect l="6535" t="16765" r="79876" b="79934"/>
          <a:stretch/>
        </p:blipFill>
        <p:spPr>
          <a:xfrm>
            <a:off x="8637006" y="1079222"/>
            <a:ext cx="2879002" cy="369332"/>
          </a:xfrm>
          <a:prstGeom prst="rect">
            <a:avLst/>
          </a:prstGeom>
        </p:spPr>
      </p:pic>
      <p:pic>
        <p:nvPicPr>
          <p:cNvPr id="15" name="Picture 4" descr="IMDb Logo transparent PNG - StickPNG">
            <a:extLst>
              <a:ext uri="{FF2B5EF4-FFF2-40B4-BE49-F238E27FC236}">
                <a16:creationId xmlns:a16="http://schemas.microsoft.com/office/drawing/2014/main" id="{9916DA96-6527-F239-2FB2-9B6043E95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A03E123-1BB3-E5CA-00EB-F0188EFBBF09}"/>
              </a:ext>
            </a:extLst>
          </p:cNvPr>
          <p:cNvPicPr>
            <a:picLocks noChangeAspect="1"/>
          </p:cNvPicPr>
          <p:nvPr/>
        </p:nvPicPr>
        <p:blipFill rotWithShape="1">
          <a:blip r:embed="rId6">
            <a:extLst>
              <a:ext uri="{28A0092B-C50C-407E-A947-70E740481C1C}">
                <a14:useLocalDpi xmlns:a14="http://schemas.microsoft.com/office/drawing/2010/main" val="0"/>
              </a:ext>
            </a:extLst>
          </a:blip>
          <a:srcRect l="37722" t="44092" r="22030" b="14060"/>
          <a:stretch/>
        </p:blipFill>
        <p:spPr>
          <a:xfrm>
            <a:off x="2984635" y="2489702"/>
            <a:ext cx="6222729" cy="3639494"/>
          </a:xfrm>
          <a:prstGeom prst="rect">
            <a:avLst/>
          </a:prstGeom>
        </p:spPr>
      </p:pic>
    </p:spTree>
    <p:extLst>
      <p:ext uri="{BB962C8B-B14F-4D97-AF65-F5344CB8AC3E}">
        <p14:creationId xmlns:p14="http://schemas.microsoft.com/office/powerpoint/2010/main" val="761146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8F9B-DE2A-79ED-F148-2FF20BE4CF46}"/>
              </a:ext>
            </a:extLst>
          </p:cNvPr>
          <p:cNvSpPr>
            <a:spLocks noGrp="1"/>
          </p:cNvSpPr>
          <p:nvPr>
            <p:ph type="title"/>
          </p:nvPr>
        </p:nvSpPr>
        <p:spPr>
          <a:xfrm>
            <a:off x="495315" y="312513"/>
            <a:ext cx="10780776" cy="613283"/>
          </a:xfrm>
        </p:spPr>
        <p:txBody>
          <a:bodyPr>
            <a:normAutofit/>
          </a:bodyPr>
          <a:lstStyle/>
          <a:p>
            <a:r>
              <a:rPr lang="en-US" sz="2800" dirty="0">
                <a:latin typeface="Arial" panose="020B0604020202020204" pitchFamily="34" charset="0"/>
                <a:cs typeface="Arial" panose="020B0604020202020204" pitchFamily="34" charset="0"/>
              </a:rPr>
              <a:t>HYPERLINK FOR THE WORKING EXCEL FILE :- </a:t>
            </a:r>
          </a:p>
        </p:txBody>
      </p:sp>
      <p:sp>
        <p:nvSpPr>
          <p:cNvPr id="4" name="Text Placeholder 3">
            <a:extLst>
              <a:ext uri="{FF2B5EF4-FFF2-40B4-BE49-F238E27FC236}">
                <a16:creationId xmlns:a16="http://schemas.microsoft.com/office/drawing/2014/main" id="{A8C1EC06-8079-B2F0-A199-07EBA3C37962}"/>
              </a:ext>
            </a:extLst>
          </p:cNvPr>
          <p:cNvSpPr>
            <a:spLocks noGrp="1"/>
          </p:cNvSpPr>
          <p:nvPr>
            <p:ph type="body" sz="half" idx="2"/>
          </p:nvPr>
        </p:nvSpPr>
        <p:spPr>
          <a:xfrm>
            <a:off x="6853473" y="2566074"/>
            <a:ext cx="4256638" cy="533400"/>
          </a:xfrm>
        </p:spPr>
        <p:txBody>
          <a:bodyPr>
            <a:normAutofit/>
          </a:bodyPr>
          <a:lstStyle/>
          <a:p>
            <a:pPr algn="ctr"/>
            <a:r>
              <a:rPr lang="en-US" sz="2000" dirty="0">
                <a:solidFill>
                  <a:srgbClr val="002060"/>
                </a:solidFill>
                <a:hlinkClick r:id="rId2">
                  <a:extLst>
                    <a:ext uri="{A12FA001-AC4F-418D-AE19-62706E023703}">
                      <ahyp:hlinkClr xmlns:ahyp="http://schemas.microsoft.com/office/drawing/2018/hyperlinkcolor" val="tx"/>
                    </a:ext>
                  </a:extLst>
                </a:hlinkClick>
              </a:rPr>
              <a:t>IMDb MOVIE ANALYSIS WORKING FILE</a:t>
            </a:r>
            <a:endParaRPr lang="en-US" sz="2000" dirty="0">
              <a:solidFill>
                <a:srgbClr val="002060"/>
              </a:solidFill>
            </a:endParaRPr>
          </a:p>
        </p:txBody>
      </p:sp>
      <p:pic>
        <p:nvPicPr>
          <p:cNvPr id="1026" name="Picture 2" descr="Download Microsoft Excel Logo in SVG Vector or PNG File Format - Logo.wine">
            <a:extLst>
              <a:ext uri="{FF2B5EF4-FFF2-40B4-BE49-F238E27FC236}">
                <a16:creationId xmlns:a16="http://schemas.microsoft.com/office/drawing/2014/main" id="{5F461DA1-3FF5-2852-F817-6FFCEEED1A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64" t="15050" r="22923" b="13795"/>
          <a:stretch/>
        </p:blipFill>
        <p:spPr bwMode="auto">
          <a:xfrm>
            <a:off x="2344848" y="2238640"/>
            <a:ext cx="1358020" cy="118826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2230D4E-90B8-B2A4-5F4A-E7BD34E44FA6}"/>
              </a:ext>
            </a:extLst>
          </p:cNvPr>
          <p:cNvSpPr/>
          <p:nvPr/>
        </p:nvSpPr>
        <p:spPr>
          <a:xfrm>
            <a:off x="5224800" y="2566074"/>
            <a:ext cx="1321806" cy="533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ADE4B30B-6824-3135-BD1F-47966B379FA7}"/>
              </a:ext>
            </a:extLst>
          </p:cNvPr>
          <p:cNvSpPr txBox="1"/>
          <p:nvPr/>
        </p:nvSpPr>
        <p:spPr>
          <a:xfrm>
            <a:off x="117695" y="5278170"/>
            <a:ext cx="12074304"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NOTE: All the tasks are shown in this working file and each task is separated into different sheets </a:t>
            </a:r>
          </a:p>
        </p:txBody>
      </p:sp>
    </p:spTree>
    <p:extLst>
      <p:ext uri="{BB962C8B-B14F-4D97-AF65-F5344CB8AC3E}">
        <p14:creationId xmlns:p14="http://schemas.microsoft.com/office/powerpoint/2010/main" val="602077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11E82-31C8-C6D7-5598-F819995A9B1C}"/>
              </a:ext>
            </a:extLst>
          </p:cNvPr>
          <p:cNvSpPr txBox="1"/>
          <p:nvPr/>
        </p:nvSpPr>
        <p:spPr>
          <a:xfrm>
            <a:off x="244442" y="858921"/>
            <a:ext cx="315060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PROJECT DESCRIPTION :-</a:t>
            </a:r>
          </a:p>
        </p:txBody>
      </p:sp>
      <p:sp>
        <p:nvSpPr>
          <p:cNvPr id="3" name="TextBox 2">
            <a:extLst>
              <a:ext uri="{FF2B5EF4-FFF2-40B4-BE49-F238E27FC236}">
                <a16:creationId xmlns:a16="http://schemas.microsoft.com/office/drawing/2014/main" id="{E2FC1FB9-2EEA-C0B9-7C8C-5A1E3C0D867D}"/>
              </a:ext>
            </a:extLst>
          </p:cNvPr>
          <p:cNvSpPr txBox="1"/>
          <p:nvPr/>
        </p:nvSpPr>
        <p:spPr>
          <a:xfrm>
            <a:off x="307817" y="3059668"/>
            <a:ext cx="263455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APPROACH</a:t>
            </a:r>
            <a:r>
              <a:rPr lang="en-US" b="1" dirty="0"/>
              <a:t> </a:t>
            </a:r>
            <a:r>
              <a:rPr lang="en-US" b="1" dirty="0">
                <a:latin typeface="Arial" panose="020B0604020202020204" pitchFamily="34" charset="0"/>
                <a:cs typeface="Arial" panose="020B0604020202020204" pitchFamily="34" charset="0"/>
              </a:rPr>
              <a:t>:-</a:t>
            </a:r>
            <a:r>
              <a:rPr lang="en-US" b="1" dirty="0"/>
              <a:t> </a:t>
            </a:r>
          </a:p>
        </p:txBody>
      </p:sp>
      <p:sp>
        <p:nvSpPr>
          <p:cNvPr id="5" name="TextBox 4">
            <a:extLst>
              <a:ext uri="{FF2B5EF4-FFF2-40B4-BE49-F238E27FC236}">
                <a16:creationId xmlns:a16="http://schemas.microsoft.com/office/drawing/2014/main" id="{F18EF740-3D5D-EFA9-EA06-354DE41FDDCA}"/>
              </a:ext>
            </a:extLst>
          </p:cNvPr>
          <p:cNvSpPr txBox="1"/>
          <p:nvPr/>
        </p:nvSpPr>
        <p:spPr>
          <a:xfrm>
            <a:off x="307817" y="5629747"/>
            <a:ext cx="263455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TECH-STACK USED :-</a:t>
            </a:r>
          </a:p>
        </p:txBody>
      </p:sp>
      <p:pic>
        <p:nvPicPr>
          <p:cNvPr id="6" name="Picture 4" descr="IMDb Logo transparent PNG - StickPNG">
            <a:extLst>
              <a:ext uri="{FF2B5EF4-FFF2-40B4-BE49-F238E27FC236}">
                <a16:creationId xmlns:a16="http://schemas.microsoft.com/office/drawing/2014/main" id="{A009FD13-B1FC-4BA7-4092-826DBB63F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D7C571A-A1E2-C500-6D3D-B14CD69445B1}"/>
              </a:ext>
            </a:extLst>
          </p:cNvPr>
          <p:cNvSpPr txBox="1"/>
          <p:nvPr/>
        </p:nvSpPr>
        <p:spPr>
          <a:xfrm>
            <a:off x="3567065" y="858921"/>
            <a:ext cx="6717672" cy="1200329"/>
          </a:xfrm>
          <a:prstGeom prst="rect">
            <a:avLst/>
          </a:prstGeom>
          <a:noFill/>
        </p:spPr>
        <p:txBody>
          <a:bodyPr wrap="square" rtlCol="0">
            <a:spAutoFit/>
          </a:bodyPr>
          <a:lstStyle/>
          <a:p>
            <a:pPr algn="just"/>
            <a:r>
              <a:rPr lang="en-US" sz="1200" b="0" i="0" dirty="0">
                <a:effectLst/>
                <a:latin typeface="Arial" panose="020B0604020202020204" pitchFamily="34" charset="0"/>
                <a:cs typeface="Arial" panose="020B0604020202020204" pitchFamily="34" charset="0"/>
              </a:rPr>
              <a:t>The project aims to perform a detailed analysis of a dataset containing information about movies. The dataset needs to be cleaned first, which involves tasks like dropping columns and removing null values. After cleaning the data, several analyses are performed, including finding movies with the highest profit, identifying the top 250 movies based on IMDb rating and number of voted users, determining the best directors based on average IMDb score, identifying popular genres, and analyzing the performance of specific actors. </a:t>
            </a:r>
            <a:r>
              <a:rPr lang="en-US" sz="1200" dirty="0">
                <a:latin typeface="Arial" panose="020B0604020202020204" pitchFamily="34" charset="0"/>
                <a:cs typeface="Arial" panose="020B0604020202020204" pitchFamily="34" charset="0"/>
              </a:rPr>
              <a:t>I used Microsoft </a:t>
            </a:r>
            <a:r>
              <a:rPr lang="en-US" sz="1200" b="0" i="0" dirty="0">
                <a:effectLst/>
                <a:latin typeface="Arial" panose="020B0604020202020204" pitchFamily="34" charset="0"/>
                <a:cs typeface="Arial" panose="020B0604020202020204" pitchFamily="34" charset="0"/>
              </a:rPr>
              <a:t>Excel to perform the analysis.</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43E740B-8B3A-50BF-6993-AC0E55694B6D}"/>
              </a:ext>
            </a:extLst>
          </p:cNvPr>
          <p:cNvSpPr txBox="1"/>
          <p:nvPr/>
        </p:nvSpPr>
        <p:spPr>
          <a:xfrm>
            <a:off x="3567065" y="2505670"/>
            <a:ext cx="6717672" cy="2677656"/>
          </a:xfrm>
          <a:prstGeom prst="rect">
            <a:avLst/>
          </a:prstGeom>
          <a:noFill/>
        </p:spPr>
        <p:txBody>
          <a:bodyPr wrap="square" rtlCol="0">
            <a:spAutoFit/>
          </a:bodyPr>
          <a:lstStyle/>
          <a:p>
            <a:pPr algn="just"/>
            <a:r>
              <a:rPr lang="en-US" sz="1200" b="0" i="0" dirty="0">
                <a:effectLst/>
                <a:latin typeface="Arial" panose="020B0604020202020204" pitchFamily="34" charset="0"/>
                <a:cs typeface="Arial" panose="020B0604020202020204" pitchFamily="34" charset="0"/>
              </a:rPr>
              <a:t>The project follows a step-by-step approach to analyze the dataset. </a:t>
            </a:r>
          </a:p>
          <a:p>
            <a:pPr marL="171450" indent="-171450" algn="just">
              <a:buFont typeface="Arial" panose="020B0604020202020204" pitchFamily="34" charset="0"/>
              <a:buChar char="•"/>
            </a:pPr>
            <a:r>
              <a:rPr lang="en-US" sz="1200" dirty="0">
                <a:latin typeface="Arial" panose="020B0604020202020204" pitchFamily="34" charset="0"/>
                <a:cs typeface="Arial" panose="020B0604020202020204" pitchFamily="34" charset="0"/>
              </a:rPr>
              <a:t>T</a:t>
            </a:r>
            <a:r>
              <a:rPr lang="en-US" sz="1200" b="0" i="0" dirty="0">
                <a:effectLst/>
                <a:latin typeface="Arial" panose="020B0604020202020204" pitchFamily="34" charset="0"/>
                <a:cs typeface="Arial" panose="020B0604020202020204" pitchFamily="34" charset="0"/>
              </a:rPr>
              <a:t>he data is cleaned by dropping irrelevant columns and handling missing values.</a:t>
            </a:r>
          </a:p>
          <a:p>
            <a:pPr marL="171450" indent="-171450" algn="just">
              <a:buFont typeface="Arial" panose="020B0604020202020204" pitchFamily="34" charset="0"/>
              <a:buChar char="•"/>
            </a:pPr>
            <a:r>
              <a:rPr lang="en-US" sz="1200" dirty="0">
                <a:latin typeface="Arial" panose="020B0604020202020204" pitchFamily="34" charset="0"/>
                <a:cs typeface="Arial" panose="020B0604020202020204" pitchFamily="34" charset="0"/>
              </a:rPr>
              <a:t>A</a:t>
            </a:r>
            <a:r>
              <a:rPr lang="en-US" sz="1200" b="0" i="0" dirty="0">
                <a:effectLst/>
                <a:latin typeface="Arial" panose="020B0604020202020204" pitchFamily="34" charset="0"/>
                <a:cs typeface="Arial" panose="020B0604020202020204" pitchFamily="34" charset="0"/>
              </a:rPr>
              <a:t> new column called "profit" is created by calculating the difference between gross and budget. The dataset is sorted based on the profit column, and a plot is generated to observe outliers. </a:t>
            </a:r>
          </a:p>
          <a:p>
            <a:pPr marL="171450" indent="-171450"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The top 250 movies are identified based on IMDb rating and number of voted users. Non-English movies in the IMDb top 250 list are extracted and stored in a separate column. </a:t>
            </a:r>
          </a:p>
          <a:p>
            <a:pPr marL="171450" indent="-171450"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The dataset is grouped by director_name, and the top 10 directors with the highest mean IMDb score are determined. </a:t>
            </a:r>
          </a:p>
          <a:p>
            <a:pPr marL="171450" indent="-171450"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Popular genres are analyzed.</a:t>
            </a:r>
          </a:p>
          <a:p>
            <a:pPr marL="171450" indent="-171450" algn="just">
              <a:buFont typeface="Arial" panose="020B0604020202020204" pitchFamily="34" charset="0"/>
              <a:buChar char="•"/>
            </a:pPr>
            <a:r>
              <a:rPr lang="en-US" sz="1200" dirty="0">
                <a:latin typeface="Arial" panose="020B0604020202020204" pitchFamily="34" charset="0"/>
                <a:cs typeface="Arial" panose="020B0604020202020204" pitchFamily="34" charset="0"/>
              </a:rPr>
              <a:t>S</a:t>
            </a:r>
            <a:r>
              <a:rPr lang="en-US" sz="1200" b="0" i="0" dirty="0">
                <a:effectLst/>
                <a:latin typeface="Arial" panose="020B0604020202020204" pitchFamily="34" charset="0"/>
                <a:cs typeface="Arial" panose="020B0604020202020204" pitchFamily="34" charset="0"/>
              </a:rPr>
              <a:t>pecific columns are created for lead actors Meryl Streep, Leonardo DiCaprio, and Brad Pitt, and the rows are combined and grouped by actor name. The mean of num_critic_for_reviews and num_users_for_review is calculated to identify actors with the highest mean. Finally, the change in the number of voted users over decades is visualized using a bar chart.</a:t>
            </a:r>
            <a:endParaRPr lang="en-US"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17957EE-0022-0F96-9AA6-AEC03CFFED8E}"/>
              </a:ext>
            </a:extLst>
          </p:cNvPr>
          <p:cNvSpPr txBox="1"/>
          <p:nvPr/>
        </p:nvSpPr>
        <p:spPr>
          <a:xfrm>
            <a:off x="3567065" y="5629747"/>
            <a:ext cx="6717672" cy="461665"/>
          </a:xfrm>
          <a:prstGeom prst="rect">
            <a:avLst/>
          </a:prstGeom>
          <a:noFill/>
        </p:spPr>
        <p:txBody>
          <a:bodyPr wrap="square" rtlCol="0">
            <a:spAutoFit/>
          </a:bodyPr>
          <a:lstStyle/>
          <a:p>
            <a:pPr algn="just"/>
            <a:r>
              <a:rPr lang="en-US" sz="1200" b="0" i="0" dirty="0">
                <a:effectLst/>
                <a:latin typeface="Arial" panose="020B0604020202020204" pitchFamily="34" charset="0"/>
                <a:cs typeface="Arial" panose="020B0604020202020204" pitchFamily="34" charset="0"/>
              </a:rPr>
              <a:t>To complete the project, used tools such as Excel to perform data analysis, create charts and graphs, along with PowerPoint to generate the report</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9198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Db Logo transparent PNG - StickPNG">
            <a:extLst>
              <a:ext uri="{FF2B5EF4-FFF2-40B4-BE49-F238E27FC236}">
                <a16:creationId xmlns:a16="http://schemas.microsoft.com/office/drawing/2014/main" id="{71AD1AC0-60A8-52B0-2474-E3887CED6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B32C25-03EC-574A-D0A1-EAF3A4E2BB44}"/>
              </a:ext>
            </a:extLst>
          </p:cNvPr>
          <p:cNvSpPr txBox="1"/>
          <p:nvPr/>
        </p:nvSpPr>
        <p:spPr>
          <a:xfrm>
            <a:off x="244442" y="858921"/>
            <a:ext cx="315060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INSIGHTS :-</a:t>
            </a:r>
          </a:p>
        </p:txBody>
      </p:sp>
      <p:sp>
        <p:nvSpPr>
          <p:cNvPr id="7" name="TextBox 6">
            <a:extLst>
              <a:ext uri="{FF2B5EF4-FFF2-40B4-BE49-F238E27FC236}">
                <a16:creationId xmlns:a16="http://schemas.microsoft.com/office/drawing/2014/main" id="{5F455BF8-B267-DBB0-5425-C7FFB4B4C832}"/>
              </a:ext>
            </a:extLst>
          </p:cNvPr>
          <p:cNvSpPr txBox="1"/>
          <p:nvPr/>
        </p:nvSpPr>
        <p:spPr>
          <a:xfrm>
            <a:off x="1991762" y="858921"/>
            <a:ext cx="7306147" cy="1754326"/>
          </a:xfrm>
          <a:prstGeom prst="rect">
            <a:avLst/>
          </a:prstGeom>
          <a:noFill/>
        </p:spPr>
        <p:txBody>
          <a:bodyPr wrap="square" rtlCol="0">
            <a:spAutoFit/>
          </a:bodyPr>
          <a:lstStyle/>
          <a:p>
            <a:pPr algn="just"/>
            <a:r>
              <a:rPr lang="en-US" sz="1200" b="0" i="0" dirty="0">
                <a:effectLst/>
                <a:latin typeface="Arial" panose="020B0604020202020204" pitchFamily="34" charset="0"/>
                <a:cs typeface="Arial" panose="020B0604020202020204" pitchFamily="34" charset="0"/>
              </a:rPr>
              <a:t>Throughout the project, several insights can be derived from the analysis :</a:t>
            </a:r>
          </a:p>
          <a:p>
            <a:pPr marL="171450" indent="-171450"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Identifying movies with the highest profit allows for understanding which movies have been most financially successful.</a:t>
            </a:r>
          </a:p>
          <a:p>
            <a:pPr algn="just">
              <a:buFont typeface="Arial" panose="020B0604020202020204" pitchFamily="34" charset="0"/>
              <a:buChar char="•"/>
            </a:pPr>
            <a:r>
              <a:rPr lang="en-US" sz="1200" dirty="0">
                <a:latin typeface="Arial" panose="020B0604020202020204" pitchFamily="34" charset="0"/>
                <a:cs typeface="Arial" panose="020B0604020202020204" pitchFamily="34" charset="0"/>
              </a:rPr>
              <a:t> </a:t>
            </a:r>
            <a:r>
              <a:rPr lang="en-US" sz="1200" b="0" i="0" dirty="0">
                <a:effectLst/>
                <a:latin typeface="Arial" panose="020B0604020202020204" pitchFamily="34" charset="0"/>
                <a:cs typeface="Arial" panose="020B0604020202020204" pitchFamily="34" charset="0"/>
              </a:rPr>
              <a:t>The top 250 movies based on IMDb rating and number of voted users represent a list of highly acclaimed movies with significant popularity.</a:t>
            </a:r>
          </a:p>
          <a:p>
            <a:pPr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 Analyzing the performance of directors provides insights into the filmmakers who consistently produce highly-rated movies.</a:t>
            </a:r>
          </a:p>
          <a:p>
            <a:pPr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 Determining popular genres helps understand the preferences of the audience and industry trends.</a:t>
            </a:r>
          </a:p>
          <a:p>
            <a:pPr algn="just">
              <a:buFont typeface="Arial" panose="020B0604020202020204" pitchFamily="34" charset="0"/>
              <a:buChar char="•"/>
            </a:pPr>
            <a:r>
              <a:rPr lang="en-US" sz="1200" b="0" i="0" dirty="0">
                <a:effectLst/>
                <a:latin typeface="Arial" panose="020B0604020202020204" pitchFamily="34" charset="0"/>
                <a:cs typeface="Arial" panose="020B0604020202020204" pitchFamily="34" charset="0"/>
              </a:rPr>
              <a:t> Analyzing the performance of specific actors allows for identifying actors with a consistently high rating.</a:t>
            </a:r>
          </a:p>
        </p:txBody>
      </p:sp>
      <p:sp>
        <p:nvSpPr>
          <p:cNvPr id="8" name="TextBox 7">
            <a:extLst>
              <a:ext uri="{FF2B5EF4-FFF2-40B4-BE49-F238E27FC236}">
                <a16:creationId xmlns:a16="http://schemas.microsoft.com/office/drawing/2014/main" id="{0DFC552F-0BB0-A506-D71E-806EF0BB3FDD}"/>
              </a:ext>
            </a:extLst>
          </p:cNvPr>
          <p:cNvSpPr txBox="1"/>
          <p:nvPr/>
        </p:nvSpPr>
        <p:spPr>
          <a:xfrm>
            <a:off x="307817" y="3059668"/>
            <a:ext cx="263455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RESULT</a:t>
            </a:r>
            <a:r>
              <a:rPr lang="en-US" b="1" dirty="0"/>
              <a:t> </a:t>
            </a:r>
            <a:r>
              <a:rPr lang="en-US" b="1" dirty="0">
                <a:latin typeface="Arial" panose="020B0604020202020204" pitchFamily="34" charset="0"/>
                <a:cs typeface="Arial" panose="020B0604020202020204" pitchFamily="34" charset="0"/>
              </a:rPr>
              <a:t>:-</a:t>
            </a:r>
            <a:r>
              <a:rPr lang="en-US" b="1" dirty="0"/>
              <a:t> </a:t>
            </a:r>
          </a:p>
        </p:txBody>
      </p:sp>
    </p:spTree>
    <p:extLst>
      <p:ext uri="{BB962C8B-B14F-4D97-AF65-F5344CB8AC3E}">
        <p14:creationId xmlns:p14="http://schemas.microsoft.com/office/powerpoint/2010/main" val="249204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053BDC-9A7D-47D3-BE86-A319093EDCCA}"/>
              </a:ext>
            </a:extLst>
          </p:cNvPr>
          <p:cNvSpPr txBox="1"/>
          <p:nvPr/>
        </p:nvSpPr>
        <p:spPr>
          <a:xfrm>
            <a:off x="217284" y="217283"/>
            <a:ext cx="2634558"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 </a:t>
            </a:r>
            <a:r>
              <a:rPr lang="en-US" b="1" i="0" dirty="0">
                <a:effectLst/>
                <a:latin typeface="Arial" panose="020B0604020202020204" pitchFamily="34" charset="0"/>
                <a:cs typeface="Arial" panose="020B0604020202020204" pitchFamily="34" charset="0"/>
              </a:rPr>
              <a:t>Cleaning the data :-</a:t>
            </a:r>
            <a:endParaRPr lang="en-US"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4CE695B-F906-7AD3-D2AA-0A82F51810B1}"/>
              </a:ext>
            </a:extLst>
          </p:cNvPr>
          <p:cNvPicPr>
            <a:picLocks noChangeAspect="1"/>
          </p:cNvPicPr>
          <p:nvPr/>
        </p:nvPicPr>
        <p:blipFill rotWithShape="1">
          <a:blip r:embed="rId2">
            <a:extLst>
              <a:ext uri="{28A0092B-C50C-407E-A947-70E740481C1C}">
                <a14:useLocalDpi xmlns:a14="http://schemas.microsoft.com/office/drawing/2010/main" val="0"/>
              </a:ext>
            </a:extLst>
          </a:blip>
          <a:srcRect l="32786" t="30891" r="14900" b="15116"/>
          <a:stretch/>
        </p:blipFill>
        <p:spPr>
          <a:xfrm>
            <a:off x="1424412" y="1298804"/>
            <a:ext cx="9343176" cy="5341913"/>
          </a:xfrm>
          <a:prstGeom prst="rect">
            <a:avLst/>
          </a:prstGeom>
        </p:spPr>
      </p:pic>
      <p:sp>
        <p:nvSpPr>
          <p:cNvPr id="9" name="TextBox 8">
            <a:extLst>
              <a:ext uri="{FF2B5EF4-FFF2-40B4-BE49-F238E27FC236}">
                <a16:creationId xmlns:a16="http://schemas.microsoft.com/office/drawing/2014/main" id="{98B89FC7-0224-512B-B8D3-D9647351ED51}"/>
              </a:ext>
            </a:extLst>
          </p:cNvPr>
          <p:cNvSpPr txBox="1"/>
          <p:nvPr/>
        </p:nvSpPr>
        <p:spPr>
          <a:xfrm>
            <a:off x="724277" y="832919"/>
            <a:ext cx="10818891"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Cleaned the data by removing duplicates, blanks, dropping columns etc.</a:t>
            </a:r>
          </a:p>
        </p:txBody>
      </p:sp>
      <p:pic>
        <p:nvPicPr>
          <p:cNvPr id="10" name="Picture 4" descr="IMDb Logo transparent PNG - StickPNG">
            <a:extLst>
              <a:ext uri="{FF2B5EF4-FFF2-40B4-BE49-F238E27FC236}">
                <a16:creationId xmlns:a16="http://schemas.microsoft.com/office/drawing/2014/main" id="{6155E0EA-2709-FFA3-F4C8-8E7D7D336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2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63949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 </a:t>
            </a:r>
            <a:r>
              <a:rPr lang="en-US" b="1" i="0" dirty="0">
                <a:effectLst/>
                <a:latin typeface="Arial" panose="020B0604020202020204" pitchFamily="34" charset="0"/>
                <a:cs typeface="Arial" panose="020B0604020202020204" pitchFamily="34" charset="0"/>
              </a:rPr>
              <a:t>Movies with highest profit :-</a:t>
            </a:r>
            <a:endParaRPr lang="en-US"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B1FE06A-5C60-55DC-8ED1-E4A0C070A936}"/>
              </a:ext>
            </a:extLst>
          </p:cNvPr>
          <p:cNvPicPr>
            <a:picLocks noChangeAspect="1"/>
          </p:cNvPicPr>
          <p:nvPr/>
        </p:nvPicPr>
        <p:blipFill rotWithShape="1">
          <a:blip r:embed="rId2">
            <a:extLst>
              <a:ext uri="{28A0092B-C50C-407E-A947-70E740481C1C}">
                <a14:useLocalDpi xmlns:a14="http://schemas.microsoft.com/office/drawing/2010/main" val="0"/>
              </a:ext>
            </a:extLst>
          </a:blip>
          <a:srcRect l="6609" t="16645" r="80767" b="79923"/>
          <a:stretch/>
        </p:blipFill>
        <p:spPr>
          <a:xfrm>
            <a:off x="5795849" y="995880"/>
            <a:ext cx="3284777" cy="502378"/>
          </a:xfrm>
          <a:prstGeom prst="rect">
            <a:avLst/>
          </a:prstGeom>
        </p:spPr>
      </p:pic>
      <p:sp>
        <p:nvSpPr>
          <p:cNvPr id="10" name="Speech Bubble: Rectangle 9">
            <a:extLst>
              <a:ext uri="{FF2B5EF4-FFF2-40B4-BE49-F238E27FC236}">
                <a16:creationId xmlns:a16="http://schemas.microsoft.com/office/drawing/2014/main" id="{A6124463-0112-B407-441B-93D38AD99F96}"/>
              </a:ext>
            </a:extLst>
          </p:cNvPr>
          <p:cNvSpPr/>
          <p:nvPr/>
        </p:nvSpPr>
        <p:spPr>
          <a:xfrm>
            <a:off x="2417275" y="995880"/>
            <a:ext cx="2969537" cy="597529"/>
          </a:xfrm>
          <a:prstGeom prst="wedgeRectCallout">
            <a:avLst>
              <a:gd name="adj1" fmla="val 60742"/>
              <a:gd name="adj2" fmla="val -3435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Formula to determine profit</a:t>
            </a:r>
          </a:p>
        </p:txBody>
      </p:sp>
      <p:pic>
        <p:nvPicPr>
          <p:cNvPr id="14" name="Picture 13">
            <a:extLst>
              <a:ext uri="{FF2B5EF4-FFF2-40B4-BE49-F238E27FC236}">
                <a16:creationId xmlns:a16="http://schemas.microsoft.com/office/drawing/2014/main" id="{BF7C4DE8-FB2F-210F-4291-81D0B1D3C5DF}"/>
              </a:ext>
            </a:extLst>
          </p:cNvPr>
          <p:cNvPicPr>
            <a:picLocks noChangeAspect="1"/>
          </p:cNvPicPr>
          <p:nvPr/>
        </p:nvPicPr>
        <p:blipFill rotWithShape="1">
          <a:blip r:embed="rId3">
            <a:extLst>
              <a:ext uri="{28A0092B-C50C-407E-A947-70E740481C1C}">
                <a14:useLocalDpi xmlns:a14="http://schemas.microsoft.com/office/drawing/2010/main" val="0"/>
              </a:ext>
            </a:extLst>
          </a:blip>
          <a:srcRect l="1262" t="22047" r="65916" b="11155"/>
          <a:stretch/>
        </p:blipFill>
        <p:spPr>
          <a:xfrm>
            <a:off x="1041148" y="1729212"/>
            <a:ext cx="4658552" cy="4911505"/>
          </a:xfrm>
          <a:prstGeom prst="rect">
            <a:avLst/>
          </a:prstGeom>
        </p:spPr>
      </p:pic>
      <p:pic>
        <p:nvPicPr>
          <p:cNvPr id="16" name="Picture 15">
            <a:extLst>
              <a:ext uri="{FF2B5EF4-FFF2-40B4-BE49-F238E27FC236}">
                <a16:creationId xmlns:a16="http://schemas.microsoft.com/office/drawing/2014/main" id="{ECD4DB40-D802-F71E-FF39-D5C84A589F6F}"/>
              </a:ext>
            </a:extLst>
          </p:cNvPr>
          <p:cNvPicPr>
            <a:picLocks noChangeAspect="1"/>
          </p:cNvPicPr>
          <p:nvPr/>
        </p:nvPicPr>
        <p:blipFill rotWithShape="1">
          <a:blip r:embed="rId4">
            <a:extLst>
              <a:ext uri="{28A0092B-C50C-407E-A947-70E740481C1C}">
                <a14:useLocalDpi xmlns:a14="http://schemas.microsoft.com/office/drawing/2010/main" val="0"/>
              </a:ext>
            </a:extLst>
          </a:blip>
          <a:srcRect l="1262" t="21847" r="66064" b="11287"/>
          <a:stretch/>
        </p:blipFill>
        <p:spPr>
          <a:xfrm>
            <a:off x="6492302" y="1729212"/>
            <a:ext cx="4658550" cy="4907639"/>
          </a:xfrm>
          <a:prstGeom prst="rect">
            <a:avLst/>
          </a:prstGeom>
        </p:spPr>
      </p:pic>
      <p:pic>
        <p:nvPicPr>
          <p:cNvPr id="17" name="Picture 4" descr="IMDb Logo transparent PNG - StickPNG">
            <a:extLst>
              <a:ext uri="{FF2B5EF4-FFF2-40B4-BE49-F238E27FC236}">
                <a16:creationId xmlns:a16="http://schemas.microsoft.com/office/drawing/2014/main" id="{114EBC72-5613-DEAF-4213-60C8008E7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056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3" y="217283"/>
            <a:ext cx="375718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 </a:t>
            </a:r>
            <a:r>
              <a:rPr lang="en-US" b="1" i="0" dirty="0">
                <a:effectLst/>
                <a:latin typeface="Arial" panose="020B0604020202020204" pitchFamily="34" charset="0"/>
                <a:cs typeface="Arial" panose="020B0604020202020204" pitchFamily="34" charset="0"/>
              </a:rPr>
              <a:t>Movies with highest profit :-</a:t>
            </a:r>
            <a:endParaRPr lang="en-US" b="1" dirty="0">
              <a:latin typeface="Arial" panose="020B0604020202020204" pitchFamily="34" charset="0"/>
              <a:cs typeface="Arial" panose="020B0604020202020204" pitchFamily="34" charset="0"/>
            </a:endParaRPr>
          </a:p>
        </p:txBody>
      </p:sp>
      <p:sp>
        <p:nvSpPr>
          <p:cNvPr id="10" name="Speech Bubble: Rectangle 9">
            <a:extLst>
              <a:ext uri="{FF2B5EF4-FFF2-40B4-BE49-F238E27FC236}">
                <a16:creationId xmlns:a16="http://schemas.microsoft.com/office/drawing/2014/main" id="{A6124463-0112-B407-441B-93D38AD99F96}"/>
              </a:ext>
            </a:extLst>
          </p:cNvPr>
          <p:cNvSpPr/>
          <p:nvPr/>
        </p:nvSpPr>
        <p:spPr>
          <a:xfrm>
            <a:off x="7822194" y="586615"/>
            <a:ext cx="2969537" cy="693520"/>
          </a:xfrm>
          <a:prstGeom prst="wedgeRectCallout">
            <a:avLst>
              <a:gd name="adj1" fmla="val -35904"/>
              <a:gd name="adj2" fmla="val 10584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Avatar is the highest grossing movie according to the analysis</a:t>
            </a:r>
          </a:p>
        </p:txBody>
      </p:sp>
      <p:pic>
        <p:nvPicPr>
          <p:cNvPr id="3" name="Picture 2">
            <a:extLst>
              <a:ext uri="{FF2B5EF4-FFF2-40B4-BE49-F238E27FC236}">
                <a16:creationId xmlns:a16="http://schemas.microsoft.com/office/drawing/2014/main" id="{D9DD3465-A87F-9F14-C469-907AC9189497}"/>
              </a:ext>
            </a:extLst>
          </p:cNvPr>
          <p:cNvPicPr>
            <a:picLocks noChangeAspect="1"/>
          </p:cNvPicPr>
          <p:nvPr/>
        </p:nvPicPr>
        <p:blipFill rotWithShape="1">
          <a:blip r:embed="rId2">
            <a:extLst>
              <a:ext uri="{28A0092B-C50C-407E-A947-70E740481C1C}">
                <a14:useLocalDpi xmlns:a14="http://schemas.microsoft.com/office/drawing/2010/main" val="0"/>
              </a:ext>
            </a:extLst>
          </a:blip>
          <a:srcRect l="6905" t="27459" r="4802" b="14983"/>
          <a:stretch/>
        </p:blipFill>
        <p:spPr>
          <a:xfrm>
            <a:off x="380245" y="1711104"/>
            <a:ext cx="11505250" cy="4336611"/>
          </a:xfrm>
          <a:prstGeom prst="rect">
            <a:avLst/>
          </a:prstGeom>
        </p:spPr>
      </p:pic>
      <p:pic>
        <p:nvPicPr>
          <p:cNvPr id="4" name="Picture 4" descr="IMDb Logo transparent PNG - StickPNG">
            <a:extLst>
              <a:ext uri="{FF2B5EF4-FFF2-40B4-BE49-F238E27FC236}">
                <a16:creationId xmlns:a16="http://schemas.microsoft.com/office/drawing/2014/main" id="{DAAE6F59-26E4-1CA4-BC88-EB088F9FC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34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 </a:t>
            </a:r>
            <a:r>
              <a:rPr lang="en-US" b="1" i="0" dirty="0">
                <a:effectLst/>
                <a:latin typeface="Arial" panose="020B0604020202020204" pitchFamily="34" charset="0"/>
                <a:cs typeface="Arial" panose="020B0604020202020204" pitchFamily="34" charset="0"/>
              </a:rPr>
              <a:t>Top 250 :-</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D8C5AAA-9ED0-454B-DDDC-8B7C3A78F91A}"/>
              </a:ext>
            </a:extLst>
          </p:cNvPr>
          <p:cNvPicPr>
            <a:picLocks noChangeAspect="1"/>
          </p:cNvPicPr>
          <p:nvPr/>
        </p:nvPicPr>
        <p:blipFill rotWithShape="1">
          <a:blip r:embed="rId2">
            <a:extLst>
              <a:ext uri="{28A0092B-C50C-407E-A947-70E740481C1C}">
                <a14:useLocalDpi xmlns:a14="http://schemas.microsoft.com/office/drawing/2010/main" val="0"/>
              </a:ext>
            </a:extLst>
          </a:blip>
          <a:srcRect l="1782" t="22310" r="60198" b="9571"/>
          <a:stretch/>
        </p:blipFill>
        <p:spPr>
          <a:xfrm>
            <a:off x="570369" y="1799177"/>
            <a:ext cx="4608213" cy="4841540"/>
          </a:xfrm>
          <a:prstGeom prst="rect">
            <a:avLst/>
          </a:prstGeom>
        </p:spPr>
      </p:pic>
      <p:pic>
        <p:nvPicPr>
          <p:cNvPr id="7" name="Picture 6">
            <a:extLst>
              <a:ext uri="{FF2B5EF4-FFF2-40B4-BE49-F238E27FC236}">
                <a16:creationId xmlns:a16="http://schemas.microsoft.com/office/drawing/2014/main" id="{92E9D810-10C6-998E-0BC8-A5D3E9FA44FF}"/>
              </a:ext>
            </a:extLst>
          </p:cNvPr>
          <p:cNvPicPr>
            <a:picLocks noChangeAspect="1"/>
          </p:cNvPicPr>
          <p:nvPr/>
        </p:nvPicPr>
        <p:blipFill rotWithShape="1">
          <a:blip r:embed="rId3">
            <a:extLst>
              <a:ext uri="{28A0092B-C50C-407E-A947-70E740481C1C}">
                <a14:useLocalDpi xmlns:a14="http://schemas.microsoft.com/office/drawing/2010/main" val="0"/>
              </a:ext>
            </a:extLst>
          </a:blip>
          <a:srcRect l="6684" t="16766" r="77871" b="79868"/>
          <a:stretch/>
        </p:blipFill>
        <p:spPr>
          <a:xfrm>
            <a:off x="1631988" y="870993"/>
            <a:ext cx="3546594" cy="434800"/>
          </a:xfrm>
          <a:prstGeom prst="rect">
            <a:avLst/>
          </a:prstGeom>
        </p:spPr>
      </p:pic>
      <p:sp>
        <p:nvSpPr>
          <p:cNvPr id="8" name="Speech Bubble: Rectangle 7">
            <a:extLst>
              <a:ext uri="{FF2B5EF4-FFF2-40B4-BE49-F238E27FC236}">
                <a16:creationId xmlns:a16="http://schemas.microsoft.com/office/drawing/2014/main" id="{8E42EE03-2D92-9113-5527-14099222886C}"/>
              </a:ext>
            </a:extLst>
          </p:cNvPr>
          <p:cNvSpPr/>
          <p:nvPr/>
        </p:nvSpPr>
        <p:spPr>
          <a:xfrm>
            <a:off x="6096000" y="380245"/>
            <a:ext cx="4750052" cy="1204111"/>
          </a:xfrm>
          <a:prstGeom prst="wedgeRectCallout">
            <a:avLst>
              <a:gd name="adj1" fmla="val -68899"/>
              <a:gd name="adj2" fmla="val -46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schemeClr val="bg1"/>
                </a:solidFill>
              </a:rPr>
              <a:t>Formula determines top 250 IMDb movies with num_voted_users greater than 25000</a:t>
            </a:r>
          </a:p>
          <a:p>
            <a:pPr algn="ctr"/>
            <a:endParaRPr lang="en-US" sz="1400" b="1" dirty="0">
              <a:solidFill>
                <a:schemeClr val="bg1"/>
              </a:solidFill>
            </a:endParaRPr>
          </a:p>
          <a:p>
            <a:pPr algn="ctr"/>
            <a:r>
              <a:rPr lang="en-US" sz="1400" b="1" dirty="0">
                <a:solidFill>
                  <a:schemeClr val="bg1"/>
                </a:solidFill>
              </a:rPr>
              <a:t>Column M : num_voted_users</a:t>
            </a:r>
          </a:p>
          <a:p>
            <a:pPr algn="ctr"/>
            <a:r>
              <a:rPr lang="en-US" sz="1400" b="1" dirty="0">
                <a:solidFill>
                  <a:schemeClr val="bg1"/>
                </a:solidFill>
              </a:rPr>
              <a:t>Column Z : IMDb ratings</a:t>
            </a:r>
          </a:p>
        </p:txBody>
      </p:sp>
      <p:pic>
        <p:nvPicPr>
          <p:cNvPr id="11" name="Picture 10">
            <a:extLst>
              <a:ext uri="{FF2B5EF4-FFF2-40B4-BE49-F238E27FC236}">
                <a16:creationId xmlns:a16="http://schemas.microsoft.com/office/drawing/2014/main" id="{DE22A11E-773A-87DB-E44F-0B1DC472CBBE}"/>
              </a:ext>
            </a:extLst>
          </p:cNvPr>
          <p:cNvPicPr>
            <a:picLocks noChangeAspect="1"/>
          </p:cNvPicPr>
          <p:nvPr/>
        </p:nvPicPr>
        <p:blipFill rotWithShape="1">
          <a:blip r:embed="rId4">
            <a:extLst>
              <a:ext uri="{28A0092B-C50C-407E-A947-70E740481C1C}">
                <a14:useLocalDpi xmlns:a14="http://schemas.microsoft.com/office/drawing/2010/main" val="0"/>
              </a:ext>
            </a:extLst>
          </a:blip>
          <a:srcRect l="1782" t="20066" r="60124" b="9337"/>
          <a:stretch/>
        </p:blipFill>
        <p:spPr>
          <a:xfrm>
            <a:off x="6654298" y="1799177"/>
            <a:ext cx="4608213" cy="4841541"/>
          </a:xfrm>
          <a:prstGeom prst="rect">
            <a:avLst/>
          </a:prstGeom>
        </p:spPr>
      </p:pic>
      <p:pic>
        <p:nvPicPr>
          <p:cNvPr id="12" name="Picture 4" descr="IMDb Logo transparent PNG - StickPNG">
            <a:extLst>
              <a:ext uri="{FF2B5EF4-FFF2-40B4-BE49-F238E27FC236}">
                <a16:creationId xmlns:a16="http://schemas.microsoft.com/office/drawing/2014/main" id="{76C875AF-768D-D9B0-5B2C-46B1C9E7B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17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FC219E-BDD8-8608-69B7-97C9FBE562B1}"/>
              </a:ext>
            </a:extLst>
          </p:cNvPr>
          <p:cNvSpPr txBox="1"/>
          <p:nvPr/>
        </p:nvSpPr>
        <p:spPr>
          <a:xfrm>
            <a:off x="217284" y="217283"/>
            <a:ext cx="3467476"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 </a:t>
            </a:r>
            <a:r>
              <a:rPr lang="en-US" b="1" i="0" dirty="0">
                <a:effectLst/>
                <a:latin typeface="Arial" panose="020B0604020202020204" pitchFamily="34" charset="0"/>
                <a:cs typeface="Arial" panose="020B0604020202020204" pitchFamily="34" charset="0"/>
              </a:rPr>
              <a:t>Top foreign language mo</a:t>
            </a:r>
            <a:r>
              <a:rPr lang="en-US" b="1" dirty="0">
                <a:latin typeface="Arial" panose="020B0604020202020204" pitchFamily="34" charset="0"/>
                <a:cs typeface="Arial" panose="020B0604020202020204" pitchFamily="34" charset="0"/>
              </a:rPr>
              <a:t>vies</a:t>
            </a:r>
            <a:r>
              <a:rPr lang="en-US" b="1" i="0" dirty="0">
                <a:effectLst/>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58207DA-D47F-6093-AFC8-09B6112C1CB2}"/>
              </a:ext>
            </a:extLst>
          </p:cNvPr>
          <p:cNvPicPr>
            <a:picLocks noChangeAspect="1"/>
          </p:cNvPicPr>
          <p:nvPr/>
        </p:nvPicPr>
        <p:blipFill rotWithShape="1">
          <a:blip r:embed="rId2">
            <a:extLst>
              <a:ext uri="{28A0092B-C50C-407E-A947-70E740481C1C}">
                <a14:useLocalDpi xmlns:a14="http://schemas.microsoft.com/office/drawing/2010/main" val="0"/>
              </a:ext>
            </a:extLst>
          </a:blip>
          <a:srcRect l="1262" t="27459" r="85074" b="9306"/>
          <a:stretch/>
        </p:blipFill>
        <p:spPr>
          <a:xfrm>
            <a:off x="2494229" y="950613"/>
            <a:ext cx="2381062" cy="5562174"/>
          </a:xfrm>
          <a:prstGeom prst="rect">
            <a:avLst/>
          </a:prstGeom>
        </p:spPr>
      </p:pic>
      <p:pic>
        <p:nvPicPr>
          <p:cNvPr id="9" name="Picture 8">
            <a:extLst>
              <a:ext uri="{FF2B5EF4-FFF2-40B4-BE49-F238E27FC236}">
                <a16:creationId xmlns:a16="http://schemas.microsoft.com/office/drawing/2014/main" id="{9083893A-F909-3757-40B8-C05368F7A996}"/>
              </a:ext>
            </a:extLst>
          </p:cNvPr>
          <p:cNvPicPr>
            <a:picLocks noChangeAspect="1"/>
          </p:cNvPicPr>
          <p:nvPr/>
        </p:nvPicPr>
        <p:blipFill rotWithShape="1">
          <a:blip r:embed="rId3">
            <a:extLst>
              <a:ext uri="{28A0092B-C50C-407E-A947-70E740481C1C}">
                <a14:useLocalDpi xmlns:a14="http://schemas.microsoft.com/office/drawing/2010/main" val="0"/>
              </a:ext>
            </a:extLst>
          </a:blip>
          <a:srcRect l="1369" t="22046" r="85223" b="9307"/>
          <a:stretch/>
        </p:blipFill>
        <p:spPr>
          <a:xfrm>
            <a:off x="6808205" y="950613"/>
            <a:ext cx="2281473" cy="5561417"/>
          </a:xfrm>
          <a:prstGeom prst="rect">
            <a:avLst/>
          </a:prstGeom>
        </p:spPr>
      </p:pic>
      <p:pic>
        <p:nvPicPr>
          <p:cNvPr id="10" name="Picture 4" descr="IMDb Logo transparent PNG - StickPNG">
            <a:extLst>
              <a:ext uri="{FF2B5EF4-FFF2-40B4-BE49-F238E27FC236}">
                <a16:creationId xmlns:a16="http://schemas.microsoft.com/office/drawing/2014/main" id="{46DE0AC2-B204-1896-9747-2697534F4A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2909" y="5742"/>
            <a:ext cx="979682" cy="59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73485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Metropolitan</Template>
  <TotalTime>514</TotalTime>
  <Words>658</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 Light</vt:lpstr>
      <vt:lpstr>Metropolitan</vt:lpstr>
      <vt:lpstr>IMDb MOVIE ANALYSIS</vt:lpstr>
      <vt:lpstr>HYPERLINK FOR THE WORKING EXCEL FILE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ARYAN AUDITTO</dc:creator>
  <cp:lastModifiedBy>ARYAN AUDITTO</cp:lastModifiedBy>
  <cp:revision>6</cp:revision>
  <cp:lastPrinted>2023-05-28T21:28:30Z</cp:lastPrinted>
  <dcterms:created xsi:type="dcterms:W3CDTF">2023-05-28T09:23:25Z</dcterms:created>
  <dcterms:modified xsi:type="dcterms:W3CDTF">2023-05-28T21:32:24Z</dcterms:modified>
</cp:coreProperties>
</file>